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67" r:id="rId2"/>
    <p:sldId id="268" r:id="rId3"/>
    <p:sldId id="269" r:id="rId4"/>
    <p:sldId id="270" r:id="rId5"/>
    <p:sldId id="256" r:id="rId6"/>
    <p:sldId id="262" r:id="rId7"/>
    <p:sldId id="257" r:id="rId8"/>
    <p:sldId id="263" r:id="rId9"/>
    <p:sldId id="258" r:id="rId10"/>
    <p:sldId id="264" r:id="rId11"/>
    <p:sldId id="259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F9065B-C7D8-4FF9-90DD-2E8886E4EFF4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9C83260-AD87-483E-A613-F9B33A36D0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4572000"/>
          </a:xfrm>
        </p:spPr>
        <p:txBody>
          <a:bodyPr>
            <a:normAutofit fontScale="92500" lnSpcReduction="10000"/>
          </a:bodyPr>
          <a:lstStyle/>
          <a:p>
            <a:pPr marL="0" indent="542925" algn="just">
              <a:buNone/>
            </a:pPr>
            <a:r>
              <a:rPr lang="ru-RU" dirty="0"/>
              <a:t>13 июня 1997 года 29-летняя Мария </a:t>
            </a:r>
            <a:r>
              <a:rPr lang="ru-RU" dirty="0" err="1"/>
              <a:t>Ольченко</a:t>
            </a:r>
            <a:r>
              <a:rPr lang="ru-RU" dirty="0"/>
              <a:t> предъявила иск об установлении отцовства и взыскании алиментов к </a:t>
            </a:r>
            <a:r>
              <a:rPr lang="ru-RU" dirty="0" err="1"/>
              <a:t>Сидорчуку</a:t>
            </a:r>
            <a:r>
              <a:rPr lang="ru-RU" dirty="0"/>
              <a:t> В.Т. При этом </a:t>
            </a:r>
            <a:r>
              <a:rPr lang="ru-RU" dirty="0" err="1"/>
              <a:t>Ольченко</a:t>
            </a:r>
            <a:r>
              <a:rPr lang="ru-RU" dirty="0"/>
              <a:t> требовала взыскать с него средства на содержание ребёнка за прошедший со дня рождения ребёнка срок (с 16 февраля 1997 года) в соответствии со п.2 ст.107 СК РФ, так как </a:t>
            </a:r>
            <a:r>
              <a:rPr lang="ru-RU" dirty="0" err="1"/>
              <a:t>Сидорчук</a:t>
            </a:r>
            <a:r>
              <a:rPr lang="ru-RU" dirty="0"/>
              <a:t> всячески уклонялся от содержания ребенка: несколько раз менял место работы и место жительства.</a:t>
            </a:r>
          </a:p>
          <a:p>
            <a:pPr marL="0" indent="542925" algn="just">
              <a:buNone/>
            </a:pPr>
            <a:r>
              <a:rPr lang="ru-RU" dirty="0" smtClean="0"/>
              <a:t>27 </a:t>
            </a:r>
            <a:r>
              <a:rPr lang="ru-RU" dirty="0"/>
              <a:t>августа 1997 года суд удовлетворил иск, признав </a:t>
            </a:r>
            <a:r>
              <a:rPr lang="ru-RU" dirty="0" err="1"/>
              <a:t>Сидорчука</a:t>
            </a:r>
            <a:r>
              <a:rPr lang="ru-RU" dirty="0"/>
              <a:t> В.Т. отцом и обязав его выплачивать алименты со дня обращения М.Н. </a:t>
            </a:r>
            <a:r>
              <a:rPr lang="ru-RU" dirty="0" err="1"/>
              <a:t>Ольченко</a:t>
            </a:r>
            <a:r>
              <a:rPr lang="ru-RU" dirty="0"/>
              <a:t> в суд. Во взыскании средств за прошедшее время суд отказал. Правильно ли поступил суд?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111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Прекращение опеки и попечительства: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Достижение возраста 14 лет или 18 лет.</a:t>
            </a:r>
          </a:p>
          <a:p>
            <a:pPr algn="just"/>
            <a:r>
              <a:rPr lang="ru-RU" dirty="0" smtClean="0"/>
              <a:t>Эмансипации.</a:t>
            </a:r>
          </a:p>
          <a:p>
            <a:pPr algn="just"/>
            <a:r>
              <a:rPr lang="ru-RU" dirty="0" smtClean="0"/>
              <a:t>Смерти опекуна (попечителя) или подопечного.</a:t>
            </a:r>
          </a:p>
          <a:p>
            <a:pPr algn="just"/>
            <a:r>
              <a:rPr lang="ru-RU" dirty="0" smtClean="0"/>
              <a:t>Освобождения от обязанности опекуна (попечителя): </a:t>
            </a:r>
          </a:p>
          <a:p>
            <a:pPr algn="just">
              <a:buFontTx/>
              <a:buChar char="-"/>
            </a:pPr>
            <a:r>
              <a:rPr lang="ru-RU" dirty="0" smtClean="0"/>
              <a:t>возвращение несовершеннолетнего родителям;</a:t>
            </a:r>
          </a:p>
          <a:p>
            <a:pPr algn="just">
              <a:buFontTx/>
              <a:buChar char="-"/>
            </a:pPr>
            <a:r>
              <a:rPr lang="ru-RU" dirty="0" smtClean="0"/>
              <a:t>усыновление (удочерение);</a:t>
            </a:r>
          </a:p>
          <a:p>
            <a:pPr algn="just">
              <a:buFontTx/>
              <a:buChar char="-"/>
            </a:pPr>
            <a:r>
              <a:rPr lang="ru-RU" dirty="0" smtClean="0"/>
              <a:t>помещение н/л в соответствующее детское учреждение</a:t>
            </a:r>
          </a:p>
          <a:p>
            <a:pPr algn="just">
              <a:buFontTx/>
              <a:buChar char="-"/>
            </a:pPr>
            <a:r>
              <a:rPr lang="ru-RU" dirty="0" smtClean="0"/>
              <a:t>уважительные причины (болезнь, изменение имущественного положения).</a:t>
            </a:r>
          </a:p>
          <a:p>
            <a:pPr algn="just"/>
            <a:r>
              <a:rPr lang="ru-RU" dirty="0" smtClean="0"/>
              <a:t>Отстранения от обязанности опекуна (попечителя).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2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135416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Приёмная семья </a:t>
            </a:r>
            <a:r>
              <a:rPr lang="ru-RU" sz="2800" dirty="0" smtClean="0">
                <a:solidFill>
                  <a:srgbClr val="C00000"/>
                </a:solidFill>
              </a:rPr>
              <a:t>— возмездная разновидность опеки. По отношению к ребёнку приёмные родители являются ему опекунами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496944" cy="460851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Требования к кандидатам менее жёсткие, чем к усыновителям, но более жёсткие, чем к простым опекунам. </a:t>
            </a:r>
          </a:p>
          <a:p>
            <a:pPr algn="just"/>
            <a:r>
              <a:rPr lang="ru-RU" sz="2400" dirty="0" smtClean="0"/>
              <a:t>Образуется на основании договора о передаче ребенка на воспитание в приемную семью (заключается между органом опеки и попечительства и приемными родителями). </a:t>
            </a:r>
          </a:p>
          <a:p>
            <a:pPr algn="just"/>
            <a:r>
              <a:rPr lang="ru-RU" sz="2400" dirty="0" smtClean="0"/>
              <a:t>На содержание ребенка ежемесячно выплачиваются средства, согласно установленному в регионе нормативу, а также приемным родителям выплачивается ежемесячное вознаграждение за услуги по воспитанию. 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19256" cy="5255096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В приемной семье не должно быть более 8 детей вместе с родными детьми.</a:t>
            </a:r>
            <a:endParaRPr lang="ru-RU" sz="2800" dirty="0"/>
          </a:p>
          <a:p>
            <a:pPr algn="just"/>
            <a:r>
              <a:rPr lang="ru-RU" sz="2800" dirty="0" smtClean="0"/>
              <a:t>Договором </a:t>
            </a:r>
            <a:r>
              <a:rPr lang="ru-RU" sz="2800" dirty="0"/>
              <a:t>могут быть предусмотрены дополнительные льготы, выплаты, а также требования и </a:t>
            </a:r>
            <a:r>
              <a:rPr lang="ru-RU" sz="2800" dirty="0" smtClean="0"/>
              <a:t>ограничения (Например: </a:t>
            </a:r>
            <a:r>
              <a:rPr lang="ru-RU" sz="2800" dirty="0"/>
              <a:t>региональные органы опеки по договору могут предоставлять льготы по транспортному обслуживанию, жилью, оказывать помощь в обучении, отдыхе и лечении </a:t>
            </a:r>
            <a:r>
              <a:rPr lang="ru-RU" sz="2800" dirty="0" smtClean="0"/>
              <a:t>опекаемого). </a:t>
            </a:r>
            <a:endParaRPr lang="ru-RU" sz="2800" dirty="0"/>
          </a:p>
          <a:p>
            <a:pPr algn="just"/>
            <a:r>
              <a:rPr lang="ru-RU" sz="2800" dirty="0" smtClean="0"/>
              <a:t>Органы </a:t>
            </a:r>
            <a:r>
              <a:rPr lang="ru-RU" sz="2800" dirty="0"/>
              <a:t>опеки </a:t>
            </a:r>
            <a:r>
              <a:rPr lang="ru-RU" sz="2800" dirty="0" smtClean="0"/>
              <a:t>и попечительства наблюдают </a:t>
            </a:r>
            <a:r>
              <a:rPr lang="ru-RU" sz="2800" dirty="0"/>
              <a:t>за </a:t>
            </a:r>
            <a:r>
              <a:rPr lang="ru-RU" sz="2800" dirty="0" smtClean="0"/>
              <a:t>приемной весь </a:t>
            </a:r>
            <a:r>
              <a:rPr lang="ru-RU" sz="2800" dirty="0"/>
              <a:t>срок нахождения ребенка в приёмной </a:t>
            </a:r>
            <a:r>
              <a:rPr lang="ru-RU" sz="2800" dirty="0" smtClean="0"/>
              <a:t>семье. </a:t>
            </a:r>
            <a:endParaRPr lang="ru-RU" sz="2800" dirty="0"/>
          </a:p>
          <a:p>
            <a:pPr algn="just"/>
            <a:r>
              <a:rPr lang="ru-RU" sz="2800" dirty="0" smtClean="0"/>
              <a:t>Контакты </a:t>
            </a:r>
            <a:r>
              <a:rPr lang="ru-RU" sz="2800" dirty="0"/>
              <a:t>с кровными родственниками ребёнка могут быть обязательны и включены в требования к приёмной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297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35416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Детский дом семейного типа – форма воспитательного учреждения, являющаяся промежуточной между приемной семьей и детским домом (интернатом).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568952" cy="4572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Для организации детского дома семейного типа необходимо желание обоих супругов и согласие родных детей достигших возраста 10 лет, а также согласие других родственников, если они проживают совместно.</a:t>
            </a:r>
          </a:p>
          <a:p>
            <a:pPr algn="just"/>
            <a:r>
              <a:rPr lang="ru-RU" dirty="0" smtClean="0"/>
              <a:t>Организаторы детского дома кроме документов предъявляемых для опеки, должны представить документ об образовании.</a:t>
            </a:r>
          </a:p>
          <a:p>
            <a:pPr algn="just"/>
            <a:r>
              <a:rPr lang="ru-RU" dirty="0" smtClean="0"/>
              <a:t>Общее количество детей включая родных детей должно быть не более 12 человек.</a:t>
            </a:r>
          </a:p>
          <a:p>
            <a:pPr algn="just"/>
            <a:r>
              <a:rPr lang="ru-RU" dirty="0" smtClean="0"/>
              <a:t>Детский дом является юридическим лицом в виде воспитательного учреждения (некоммерческая организация), учредителями являются органы исполнительной власти субъекта РФ или ОМС.</a:t>
            </a:r>
          </a:p>
          <a:p>
            <a:pPr algn="just"/>
            <a:r>
              <a:rPr lang="ru-RU" dirty="0" smtClean="0"/>
              <a:t>Отношения между органом опеки и попечительства и детским домом определяются договором.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377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Решение задач: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496944" cy="5472608"/>
          </a:xfrm>
        </p:spPr>
        <p:txBody>
          <a:bodyPr>
            <a:normAutofit fontScale="85000" lnSpcReduction="20000"/>
          </a:bodyPr>
          <a:lstStyle/>
          <a:p>
            <a:pPr marL="0" lvl="0" indent="442913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опеки и попечительства обратились супруги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Фридмен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граждане Германии, и супруги Ивановы, граждане РФ, об усыновлении семилетнего ребенка Лазарева Станислава. В чью пользу будет решен вопрос об усыновлении? (ст. 124)</a:t>
            </a:r>
          </a:p>
          <a:p>
            <a:pPr marL="0" lvl="0" indent="442913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органы опеки и попечительства с просьбой об удочерении пятилетней девочки Супрун Дарьи, родители которой признаны судом безвестно отсутствующими, обратился гражданин Сидоров, состоящий в браке с гражданкой Сидоровой. Специалисты органов опеки и попечительства отказали Сидорову, ссылаясь на то, что для усыновления требуется согласие супруги и согласие кровных родителей Супрун Дарьи. Насколько правомерны требования специалистов отдела опеки и попечительства? (ст. 129, 133)</a:t>
            </a:r>
          </a:p>
          <a:p>
            <a:pPr marL="0" lvl="0" indent="442913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 13-летнего ребенка решил продать двухкомнатную квартиру, принадлежащую опекаемому. Сможет ли он совершить подобную сделку? (ст. 147)</a:t>
            </a:r>
          </a:p>
          <a:p>
            <a:pPr marL="0" indent="442913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ли приемные родители в случае отсутствия взаимопонимания с ребенком отказаться от исполнения договора о приемной семье? (ст. 153)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94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40960" cy="4572000"/>
          </a:xfrm>
        </p:spPr>
        <p:txBody>
          <a:bodyPr>
            <a:normAutofit fontScale="92500"/>
          </a:bodyPr>
          <a:lstStyle/>
          <a:p>
            <a:pPr marL="0" indent="442913" algn="just">
              <a:buNone/>
            </a:pPr>
            <a:r>
              <a:rPr lang="ru-RU" dirty="0"/>
              <a:t>Пленум Верховного Суда РФ в п.8 Постановления от 25 октября 1996 года № 9 "О применении судами Семейного кодекса Российской Федерации при рассмотрении дел об установлении отцовства и взыскания алиментов" указал, что в случае одновременного предъявления требований об установлении отцовства и взыскании алиментов, возможность взыскания средств на содержание ребёнка за прошлое время исключается, поскольку до удовлетворения иска об установлении  отцовства ответчик в установленном порядке не был признан отцом ребёнка.</a:t>
            </a:r>
          </a:p>
          <a:p>
            <a:pPr marL="0" indent="442913" algn="just">
              <a:buNone/>
            </a:pPr>
            <a:r>
              <a:rPr lang="ru-RU" dirty="0" smtClean="0"/>
              <a:t>В </a:t>
            </a:r>
            <a:r>
              <a:rPr lang="ru-RU" dirty="0"/>
              <a:t>соответствии с п.2 ст.107 СК РФ алименты присуждаются с момента обращения в суд.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54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/>
          <a:lstStyle/>
          <a:p>
            <a:pPr marL="0" indent="542925" algn="just">
              <a:buNone/>
            </a:pPr>
            <a:r>
              <a:rPr lang="ru-RU" dirty="0"/>
              <a:t>Мария Фёдорова предъявила иск об уплате алиментов на двоих детей своему мужу майору милиции Фёдорову С.И., уже полгода проживавшему отдельно. В числе доходов мужа, с которых Фёдорова требовала взыскать алименты она указала денежную компенсацию за обмундирование и продовольственный паёк, полученную мужем по месту службы, а также процентную надбавку за выслугу лет. Какое решение должен принять суд?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66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4572000"/>
          </a:xfrm>
        </p:spPr>
        <p:txBody>
          <a:bodyPr/>
          <a:lstStyle/>
          <a:p>
            <a:pPr marL="0" indent="542925" algn="just">
              <a:buNone/>
            </a:pPr>
            <a:r>
              <a:rPr lang="ru-RU" dirty="0"/>
              <a:t>При определении размеров  алиментов не должна учитываться денежная компенсация за обмундирование и натуральное довольствие. Этот вид доходов отсутствует в "Перечне видов заработной платы и иного дохода, из которого производится удержание алиментов на несовершеннолетних детей" утверждённого Постановлением Правительства РФ от 18 июля 1996 года №  </a:t>
            </a:r>
            <a:r>
              <a:rPr lang="ru-RU" dirty="0" smtClean="0"/>
              <a:t>841.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04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200400"/>
            <a:ext cx="8640960" cy="339695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550988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устройства </a:t>
            </a:r>
            <a:r>
              <a:rPr lang="ru-RU" dirty="0" smtClean="0"/>
              <a:t>детей, оставшихся без попечения родителей в семью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642194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</a:rPr>
              <a:t>Семейный кодекс РФ предусматривает следующие формы устройства детей, оставшихся без попечения родителей: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496944" cy="457200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Усыновление (удочерение);</a:t>
            </a:r>
          </a:p>
          <a:p>
            <a:pPr algn="just"/>
            <a:r>
              <a:rPr lang="ru-RU" sz="3200" dirty="0" smtClean="0"/>
              <a:t>Опека (попечительство);</a:t>
            </a:r>
          </a:p>
          <a:p>
            <a:pPr algn="just"/>
            <a:r>
              <a:rPr lang="ru-RU" sz="3200" dirty="0" smtClean="0"/>
              <a:t>Передача ребенка в приемную семью;</a:t>
            </a:r>
          </a:p>
          <a:p>
            <a:pPr algn="just"/>
            <a:r>
              <a:rPr lang="ru-RU" sz="3200" dirty="0" smtClean="0"/>
              <a:t>Устройство в учреждения для детей-сирот или детей, оставшихся без попечения родителей (детский дом, детский дом семейного типа, лечебные учреждения, учреждения социальной защиты).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6693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Усыновление (удочерение) </a:t>
            </a:r>
            <a:r>
              <a:rPr lang="ru-RU" sz="2400" dirty="0" smtClean="0">
                <a:solidFill>
                  <a:srgbClr val="C00000"/>
                </a:solidFill>
              </a:rPr>
              <a:t>– принятие в семью ребенка на правах кровного со всеми вытекающими отсюда правами и обязанностями.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                Особенности усыновления: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Сохраняются все личные неимущественные и имущественные отношения между усыновителем и усыновленным по достижению ребенком совершеннолетия.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Ребенку можно присвоить фамилию усыновителя, поменять имя, отчество и дату рождения.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Необходимо решение суда.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Государство не оказывает в материальной помощи после усыновления, за исключением мер социальной поддержки, предоставляемых семьям, имеющих детей, на общих основаниях.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Отмена усыновления: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Уклонение усыновителей от выполнения возложенных на них обязанностей родителей;</a:t>
            </a:r>
          </a:p>
          <a:p>
            <a:pPr algn="just"/>
            <a:r>
              <a:rPr lang="ru-RU" sz="3200" dirty="0" smtClean="0"/>
              <a:t>Злоупотребление этими правами;</a:t>
            </a:r>
          </a:p>
          <a:p>
            <a:pPr algn="just"/>
            <a:r>
              <a:rPr lang="ru-RU" sz="3200" dirty="0" smtClean="0"/>
              <a:t>Жестокое обращение с усыновленным;</a:t>
            </a:r>
          </a:p>
          <a:p>
            <a:pPr algn="just"/>
            <a:r>
              <a:rPr lang="ru-RU" sz="3200" dirty="0" smtClean="0"/>
              <a:t>Усыновитель является больным алкоголизмом или наркоманией;</a:t>
            </a:r>
          </a:p>
          <a:p>
            <a:pPr algn="just"/>
            <a:r>
              <a:rPr lang="ru-RU" sz="3200" dirty="0" smtClean="0"/>
              <a:t>Отсутствие взаимопонимания и др.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9713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71420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Опека и попечительство  </a:t>
            </a:r>
            <a:r>
              <a:rPr lang="ru-RU" sz="2800" dirty="0" smtClean="0">
                <a:solidFill>
                  <a:srgbClr val="C00000"/>
                </a:solidFill>
              </a:rPr>
              <a:t>- принятие ребенка в семью на правах воспитанника, в целях его содержания, воспитания, образования, защиты прав и интересов воспитанника.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828092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/>
              <a:t>Особенности опеки и попечительства: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Ребенок имеет статус подопечного.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 содержание подопечного ребенка, относящемуся к категории детей-сирот и детей, оставшихся без попечения родителей, ежемесячно выплачиваются денежные средства.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Менее жесткие требования к кандидату в опекуны в части доходов, жилищно-бытовых условий.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Органы опеки и попечительства осуществляют контроль за условиями жизни подопечного ребенка в семье опекуна (попечителя).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Нет тайны передачи ребенка под опеку (попечительство).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Опека (попечительство) назначается на определенный срок: опека до 14 лет, попечительство до 18 лет.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1128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Задача.</vt:lpstr>
      <vt:lpstr>Решение:</vt:lpstr>
      <vt:lpstr>Задача.</vt:lpstr>
      <vt:lpstr>Решение:</vt:lpstr>
      <vt:lpstr>Формы устройства детей, оставшихся без попечения родителей в семью</vt:lpstr>
      <vt:lpstr>Семейный кодекс РФ предусматривает следующие формы устройства детей, оставшихся без попечения родителей:</vt:lpstr>
      <vt:lpstr>Усыновление (удочерение) – принятие в семью ребенка на правах кровного со всеми вытекающими отсюда правами и обязанностями. </vt:lpstr>
      <vt:lpstr>Отмена усыновления:</vt:lpstr>
      <vt:lpstr>Опека и попечительство  - принятие ребенка в семью на правах воспитанника, в целях его содержания, воспитания, образования, защиты прав и интересов воспитанника.</vt:lpstr>
      <vt:lpstr>Прекращение опеки и попечительства:</vt:lpstr>
      <vt:lpstr>Приёмная семья — возмездная разновидность опеки. По отношению к ребёнку приёмные родители являются ему опекунами.</vt:lpstr>
      <vt:lpstr>Презентация PowerPoint</vt:lpstr>
      <vt:lpstr>Детский дом семейного типа – форма воспитательного учреждения, являющаяся промежуточной между приемной семьей и детским домом (интернатом).</vt:lpstr>
      <vt:lpstr>Решение задач: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устройства детей в семью</dc:title>
  <dc:creator>Саяногорск</dc:creator>
  <cp:lastModifiedBy>Пользователь</cp:lastModifiedBy>
  <cp:revision>19</cp:revision>
  <dcterms:created xsi:type="dcterms:W3CDTF">2014-12-14T04:38:26Z</dcterms:created>
  <dcterms:modified xsi:type="dcterms:W3CDTF">2017-09-25T16:04:27Z</dcterms:modified>
</cp:coreProperties>
</file>